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256" r:id="rId2"/>
  </p:sldIdLst>
  <p:sldSz cx="9601200" cy="12801600" type="A3"/>
  <p:notesSz cx="6858000" cy="9144000"/>
  <p:defaultTextStyle>
    <a:defPPr>
      <a:defRPr lang="ja-JP"/>
    </a:defPPr>
    <a:lvl1pPr marL="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  <p15:guide id="3" pos="1096" userDrawn="1">
          <p15:clr>
            <a:srgbClr val="A4A3A4"/>
          </p15:clr>
        </p15:guide>
        <p15:guide id="4" pos="1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2"/>
    <p:restoredTop sz="94656"/>
  </p:normalViewPr>
  <p:slideViewPr>
    <p:cSldViewPr snapToGrid="0" snapToObjects="1" showGuides="1">
      <p:cViewPr varScale="1">
        <p:scale>
          <a:sx n="55" d="100"/>
          <a:sy n="55" d="100"/>
        </p:scale>
        <p:origin x="3080" y="200"/>
      </p:cViewPr>
      <p:guideLst>
        <p:guide orient="horz" pos="4032"/>
        <p:guide pos="3024"/>
        <p:guide pos="1096"/>
        <p:guide pos="1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5AA5648-1700-C34B-AC9D-0AEF4D7ED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9FCB0E4-C58B-9E47-83E0-39DABF1950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10D19-1679-B748-BBAD-01841BD8B925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3DBC02-17A5-DB44-9AE6-6805C11BEE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E9E2099-7DCE-6547-9A6A-A4B0A4AA9B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9AC2-9D5E-674D-8BAB-55901CB93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060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D58C-265B-1740-9F34-B0F8558C520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4E1A-B9E9-7F49-8ADE-0B2A0AC39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36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D58C-265B-1740-9F34-B0F8558C520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4E1A-B9E9-7F49-8ADE-0B2A0AC39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13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D58C-265B-1740-9F34-B0F8558C520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4E1A-B9E9-7F49-8ADE-0B2A0AC39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15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D58C-265B-1740-9F34-B0F8558C520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4E1A-B9E9-7F49-8ADE-0B2A0AC39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91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D58C-265B-1740-9F34-B0F8558C520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4E1A-B9E9-7F49-8ADE-0B2A0AC39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33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D58C-265B-1740-9F34-B0F8558C520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4E1A-B9E9-7F49-8ADE-0B2A0AC39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60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D58C-265B-1740-9F34-B0F8558C520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4E1A-B9E9-7F49-8ADE-0B2A0AC39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66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D58C-265B-1740-9F34-B0F8558C520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4E1A-B9E9-7F49-8ADE-0B2A0AC39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80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D58C-265B-1740-9F34-B0F8558C520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4E1A-B9E9-7F49-8ADE-0B2A0AC39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76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D58C-265B-1740-9F34-B0F8558C520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4E1A-B9E9-7F49-8ADE-0B2A0AC39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03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D58C-265B-1740-9F34-B0F8558C520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4E1A-B9E9-7F49-8ADE-0B2A0AC39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96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3D58C-265B-1740-9F34-B0F8558C520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4E1A-B9E9-7F49-8ADE-0B2A0AC39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11">
            <a:extLst>
              <a:ext uri="{FF2B5EF4-FFF2-40B4-BE49-F238E27FC236}">
                <a16:creationId xmlns:a16="http://schemas.microsoft.com/office/drawing/2014/main" id="{6E3D9CBA-0904-784C-982C-5E1B5057E1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900000">
            <a:off x="3052286" y="4049233"/>
            <a:ext cx="5153025" cy="636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40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YuKyokasho Medium" panose="02000500000000000000" pitchFamily="2" charset="-128"/>
                <a:ea typeface="YuKyokasho Medium" panose="02000500000000000000" pitchFamily="2" charset="-128"/>
                <a:cs typeface="Times New Roman" panose="02020603050405020304" pitchFamily="18" charset="0"/>
              </a:rPr>
              <a:t>鮎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YuKyokasho Medium" panose="02000500000000000000" pitchFamily="2" charset="-128"/>
              <a:ea typeface="YuKyokasho Medium" panose="02000500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848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円/楕円 82">
            <a:extLst>
              <a:ext uri="{FF2B5EF4-FFF2-40B4-BE49-F238E27FC236}">
                <a16:creationId xmlns:a16="http://schemas.microsoft.com/office/drawing/2014/main" id="{0BAB5C0E-3C2C-5E46-A530-0630E77DCBF8}"/>
              </a:ext>
            </a:extLst>
          </p:cNvPr>
          <p:cNvSpPr/>
          <p:nvPr/>
        </p:nvSpPr>
        <p:spPr>
          <a:xfrm>
            <a:off x="882794" y="3109734"/>
            <a:ext cx="2252405" cy="225240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82" name="円/楕円 81">
            <a:extLst>
              <a:ext uri="{FF2B5EF4-FFF2-40B4-BE49-F238E27FC236}">
                <a16:creationId xmlns:a16="http://schemas.microsoft.com/office/drawing/2014/main" id="{8893736F-DBE9-9D41-A5D3-0090DD15CADB}"/>
              </a:ext>
            </a:extLst>
          </p:cNvPr>
          <p:cNvSpPr/>
          <p:nvPr/>
        </p:nvSpPr>
        <p:spPr>
          <a:xfrm>
            <a:off x="608493" y="9823867"/>
            <a:ext cx="3508837" cy="35088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/楕円 76">
            <a:extLst>
              <a:ext uri="{FF2B5EF4-FFF2-40B4-BE49-F238E27FC236}">
                <a16:creationId xmlns:a16="http://schemas.microsoft.com/office/drawing/2014/main" id="{DB6003D9-9B7A-1949-9856-E9E13290FECD}"/>
              </a:ext>
            </a:extLst>
          </p:cNvPr>
          <p:cNvSpPr/>
          <p:nvPr/>
        </p:nvSpPr>
        <p:spPr>
          <a:xfrm>
            <a:off x="5447888" y="11571521"/>
            <a:ext cx="1816792" cy="181679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>
            <a:extLst>
              <a:ext uri="{FF2B5EF4-FFF2-40B4-BE49-F238E27FC236}">
                <a16:creationId xmlns:a16="http://schemas.microsoft.com/office/drawing/2014/main" id="{192F8DDA-EEE5-D14C-BE25-523B0FDFBED0}"/>
              </a:ext>
            </a:extLst>
          </p:cNvPr>
          <p:cNvSpPr/>
          <p:nvPr/>
        </p:nvSpPr>
        <p:spPr>
          <a:xfrm>
            <a:off x="1513999" y="-854564"/>
            <a:ext cx="3003664" cy="30036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/楕円 80">
            <a:extLst>
              <a:ext uri="{FF2B5EF4-FFF2-40B4-BE49-F238E27FC236}">
                <a16:creationId xmlns:a16="http://schemas.microsoft.com/office/drawing/2014/main" id="{53C66C56-1F72-7744-84A3-B60B870ED871}"/>
              </a:ext>
            </a:extLst>
          </p:cNvPr>
          <p:cNvSpPr/>
          <p:nvPr/>
        </p:nvSpPr>
        <p:spPr>
          <a:xfrm>
            <a:off x="7072609" y="-479148"/>
            <a:ext cx="3381671" cy="338167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四角形: 角を丸くする 1">
            <a:extLst>
              <a:ext uri="{FF2B5EF4-FFF2-40B4-BE49-F238E27FC236}">
                <a16:creationId xmlns:a16="http://schemas.microsoft.com/office/drawing/2014/main" id="{9B542C5F-2D59-3C4E-A1C3-F82BA00F0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186" y="13782985"/>
            <a:ext cx="9028188" cy="1097929"/>
          </a:xfrm>
          <a:prstGeom prst="roundRect">
            <a:avLst>
              <a:gd name="adj" fmla="val 7088"/>
            </a:avLst>
          </a:prstGeom>
          <a:solidFill>
            <a:srgbClr val="DEEAF6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Kaku Gothic Std W8" panose="020B0800000000000000" pitchFamily="34" charset="-128"/>
              <a:ea typeface="Hiragino Kaku Gothic Std W8" panose="020B0800000000000000" pitchFamily="34" charset="-128"/>
            </a:endParaRPr>
          </a:p>
        </p:txBody>
      </p:sp>
      <p:pic>
        <p:nvPicPr>
          <p:cNvPr id="1034" name="図 3" descr="QR コード&#10;&#10;自動的に生成された説明">
            <a:extLst>
              <a:ext uri="{FF2B5EF4-FFF2-40B4-BE49-F238E27FC236}">
                <a16:creationId xmlns:a16="http://schemas.microsoft.com/office/drawing/2014/main" id="{2A630DD1-889B-4B48-98AA-E2AAF65D8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161" y="9321520"/>
            <a:ext cx="1961571" cy="196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四角形: 角を丸くする 1">
            <a:extLst>
              <a:ext uri="{FF2B5EF4-FFF2-40B4-BE49-F238E27FC236}">
                <a16:creationId xmlns:a16="http://schemas.microsoft.com/office/drawing/2014/main" id="{1BB7934B-E517-134E-A1E2-E26D4A779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63" y="1600919"/>
            <a:ext cx="1417637" cy="822703"/>
          </a:xfrm>
          <a:prstGeom prst="roundRect">
            <a:avLst>
              <a:gd name="adj" fmla="val 16667"/>
            </a:avLst>
          </a:prstGeom>
          <a:solidFill>
            <a:srgbClr val="DEEAF6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開催日</a:t>
            </a:r>
            <a:endParaRPr kumimoji="0" lang="ja-JP" altLang="ja-JP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4782228-71AE-1947-A8D5-33D818B5D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616" y="1271051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  <a:tab pos="5556250" algn="l"/>
              </a:tabLst>
            </a:pPr>
            <a:endParaRPr kumimoji="0" lang="ja-JP" altLang="ja-JP" sz="14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  <a:tab pos="5556250" algn="l"/>
              </a:tabLst>
            </a:pPr>
            <a:endParaRPr kumimoji="0" lang="ja-JP" altLang="ja-JP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794DF924-1E9A-314F-9140-50B7CDD37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612" y="11479114"/>
            <a:ext cx="2757486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</a:tabLst>
            </a:pPr>
            <a:endParaRPr kumimoji="0" lang="ja-JP" altLang="ja-JP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marR="0" lvl="0" indent="152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</a:tabLst>
            </a:pPr>
            <a:r>
              <a:rPr kumimoji="0" lang="ja-JP" altLang="ja-JP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	　　　　　　 </a:t>
            </a:r>
            <a:endParaRPr kumimoji="0" lang="ja-JP" altLang="ja-JP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152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</a:tabLst>
            </a:pPr>
            <a:r>
              <a:rPr kumimoji="0" lang="ja-JP" altLang="ja-JP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　　　　　　</a:t>
            </a:r>
            <a:endParaRPr kumimoji="0" lang="ja-JP" altLang="ja-JP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152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</a:tabLst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36" name="Rectangle 48">
            <a:extLst>
              <a:ext uri="{FF2B5EF4-FFF2-40B4-BE49-F238E27FC236}">
                <a16:creationId xmlns:a16="http://schemas.microsoft.com/office/drawing/2014/main" id="{43498111-3668-F145-9A14-397AFA1AD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1727" y="14623164"/>
            <a:ext cx="191590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　　　　　　　　　　　　　　</a:t>
            </a:r>
            <a:endParaRPr kumimoji="0" lang="ja-JP" altLang="ja-JP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　　　　　　　　　　　　　・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94ED503-AE7D-CA42-ABAB-DB9E56FE5620}"/>
              </a:ext>
            </a:extLst>
          </p:cNvPr>
          <p:cNvSpPr txBox="1"/>
          <p:nvPr/>
        </p:nvSpPr>
        <p:spPr>
          <a:xfrm>
            <a:off x="1776929" y="448155"/>
            <a:ext cx="59362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ja-JP" sz="3200" b="1" i="0" u="none" strike="noStrike" cap="none" normalizeH="0" baseline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Hiragino Kaku Gothic StdN W8" panose="020B0800000000000000" pitchFamily="34" charset="-128"/>
                <a:ea typeface="Hiragino Kaku Gothic StdN W8" panose="020B0800000000000000" pitchFamily="34" charset="-128"/>
                <a:cs typeface="Times New Roman" panose="02020603050405020304" pitchFamily="18" charset="0"/>
              </a:rPr>
              <a:t>第７回</a:t>
            </a:r>
            <a:r>
              <a:rPr kumimoji="0" lang="ja-JP" altLang="en-US" sz="3200" b="1" i="0" u="none" strike="noStrike" cap="none" normalizeH="0" baseline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Hiragino Kaku Gothic StdN W8" panose="020B0800000000000000" pitchFamily="34" charset="-128"/>
                <a:ea typeface="Hiragino Kaku Gothic StdN W8" panose="020B0800000000000000" pitchFamily="34" charset="-128"/>
                <a:cs typeface="Times New Roman" panose="02020603050405020304" pitchFamily="18" charset="0"/>
              </a:rPr>
              <a:t>　</a:t>
            </a:r>
            <a:r>
              <a:rPr kumimoji="0" lang="ja-JP" altLang="ja-JP" sz="4400" b="1" i="0" u="none" strike="noStrike" cap="none" normalizeH="0" baseline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Hiragino Kaku Gothic StdN W8" panose="020B0800000000000000" pitchFamily="34" charset="-128"/>
                <a:ea typeface="Hiragino Kaku Gothic StdN W8" panose="020B0800000000000000" pitchFamily="34" charset="-128"/>
                <a:cs typeface="Times New Roman" panose="02020603050405020304" pitchFamily="18" charset="0"/>
              </a:rPr>
              <a:t>大内山川</a:t>
            </a:r>
            <a:r>
              <a:rPr kumimoji="0" lang="ja-JP" altLang="en-US" sz="4400" b="1">
                <a:solidFill>
                  <a:schemeClr val="accent1">
                    <a:lumMod val="75000"/>
                  </a:schemeClr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4400" b="1" i="0" u="none" strike="noStrike" cap="none" normalizeH="0" baseline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Hiragino Kaku Gothic StdN W8" panose="020B0800000000000000" pitchFamily="34" charset="-128"/>
                <a:ea typeface="Hiragino Kaku Gothic StdN W8" panose="020B0800000000000000" pitchFamily="34" charset="-128"/>
                <a:cs typeface="Times New Roman" panose="02020603050405020304" pitchFamily="18" charset="0"/>
              </a:rPr>
              <a:t>名人杯</a:t>
            </a:r>
            <a:endParaRPr kumimoji="0" lang="ja-JP" altLang="ja-JP" sz="900" b="0" i="0" u="none" strike="noStrike" cap="none" normalizeH="0" baseline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0F1D9A5-73DD-7242-9C26-6BDC1497BBE5}"/>
              </a:ext>
            </a:extLst>
          </p:cNvPr>
          <p:cNvSpPr txBox="1"/>
          <p:nvPr/>
        </p:nvSpPr>
        <p:spPr>
          <a:xfrm>
            <a:off x="1739899" y="1576355"/>
            <a:ext cx="35066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</a:pP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令和</a:t>
            </a:r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4</a:t>
            </a: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年</a:t>
            </a:r>
            <a:endParaRPr kumimoji="0" lang="en-US" altLang="ja-JP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</a:pPr>
            <a:r>
              <a:rPr kumimoji="0" lang="ja-JP" altLang="ja-JP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7月17日</a:t>
            </a:r>
            <a:r>
              <a:rPr kumimoji="0" lang="en-US" altLang="ja-JP" sz="1800" b="1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日</a:t>
            </a:r>
            <a:r>
              <a:rPr kumimoji="0" lang="en-US" altLang="ja-JP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)</a:t>
            </a:r>
            <a:endParaRPr kumimoji="0" lang="ja-JP" altLang="ja-JP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</a:pP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※予備日</a:t>
            </a:r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7</a:t>
            </a: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24</a:t>
            </a: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日</a:t>
            </a:r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(</a:t>
            </a: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日</a:t>
            </a:r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を予定</a:t>
            </a:r>
            <a:endParaRPr kumimoji="0" lang="ja-JP" altLang="ja-JP" sz="14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42" name="四角形: 角を丸くする 1">
            <a:extLst>
              <a:ext uri="{FF2B5EF4-FFF2-40B4-BE49-F238E27FC236}">
                <a16:creationId xmlns:a16="http://schemas.microsoft.com/office/drawing/2014/main" id="{44CD279F-813F-FA45-BA8E-E33982CD2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2486" y="1597197"/>
            <a:ext cx="1417636" cy="822703"/>
          </a:xfrm>
          <a:prstGeom prst="roundRect">
            <a:avLst>
              <a:gd name="adj" fmla="val 16667"/>
            </a:avLst>
          </a:prstGeom>
          <a:solidFill>
            <a:srgbClr val="DEEAF6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大会本部</a:t>
            </a:r>
            <a:endParaRPr kumimoji="0" lang="ja-JP" altLang="ja-JP" sz="40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1B41645-6C05-EC4B-A0D8-4D0E626FB907}"/>
              </a:ext>
            </a:extLst>
          </p:cNvPr>
          <p:cNvSpPr txBox="1"/>
          <p:nvPr/>
        </p:nvSpPr>
        <p:spPr>
          <a:xfrm>
            <a:off x="6897363" y="1781437"/>
            <a:ext cx="2069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</a:pPr>
            <a:r>
              <a:rPr kumimoji="0" lang="ja-JP" altLang="ja-JP" sz="2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柏野大橋左岸</a:t>
            </a:r>
            <a:endParaRPr kumimoji="0" lang="ja-JP" altLang="ja-JP" sz="11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44" name="四角形: 角を丸くする 1">
            <a:extLst>
              <a:ext uri="{FF2B5EF4-FFF2-40B4-BE49-F238E27FC236}">
                <a16:creationId xmlns:a16="http://schemas.microsoft.com/office/drawing/2014/main" id="{B169FADF-2537-EA43-8682-A48A6AB74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63" y="3440165"/>
            <a:ext cx="1417636" cy="822703"/>
          </a:xfrm>
          <a:prstGeom prst="roundRect">
            <a:avLst>
              <a:gd name="adj" fmla="val 16667"/>
            </a:avLst>
          </a:prstGeom>
          <a:solidFill>
            <a:srgbClr val="DEEAF6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参加費</a:t>
            </a:r>
            <a:endParaRPr kumimoji="0" lang="ja-JP" altLang="ja-JP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1495341-EDC7-B54D-90AF-F2DD878228FC}"/>
              </a:ext>
            </a:extLst>
          </p:cNvPr>
          <p:cNvSpPr txBox="1"/>
          <p:nvPr/>
        </p:nvSpPr>
        <p:spPr>
          <a:xfrm>
            <a:off x="1759136" y="3445263"/>
            <a:ext cx="317586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ja-JP" sz="2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3,000円</a:t>
            </a:r>
            <a:endParaRPr kumimoji="0" lang="en-US" altLang="ja-JP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  <a:p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※</a:t>
            </a: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参加賞代</a:t>
            </a:r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+</a:t>
            </a:r>
            <a:r>
              <a:rPr kumimoji="0" lang="ja-JP" altLang="en-US" sz="14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おとり</a:t>
            </a: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代</a:t>
            </a:r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+</a:t>
            </a: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保険代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を</a:t>
            </a: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含む</a:t>
            </a:r>
            <a:endParaRPr kumimoji="0" lang="en-US" altLang="ja-JP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en-US" altLang="ja-JP" sz="1400" dirty="0">
                <a:solidFill>
                  <a:prstClr val="black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400">
                <a:solidFill>
                  <a:prstClr val="black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入川料は別途お買い求めください</a:t>
            </a:r>
            <a:endParaRPr kumimoji="0" lang="en-US" altLang="ja-JP" sz="1400" dirty="0">
              <a:solidFill>
                <a:prstClr val="black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6" name="四角形: 角を丸くする 1">
            <a:extLst>
              <a:ext uri="{FF2B5EF4-FFF2-40B4-BE49-F238E27FC236}">
                <a16:creationId xmlns:a16="http://schemas.microsoft.com/office/drawing/2014/main" id="{78DE5BAC-B2DD-E14F-B9D2-0D4A02987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1722" y="3441028"/>
            <a:ext cx="1418400" cy="822703"/>
          </a:xfrm>
          <a:prstGeom prst="roundRect">
            <a:avLst>
              <a:gd name="adj" fmla="val 16667"/>
            </a:avLst>
          </a:prstGeom>
          <a:solidFill>
            <a:srgbClr val="DEEAF6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締切日</a:t>
            </a:r>
            <a:endParaRPr kumimoji="0" lang="en-US" altLang="ja-JP" sz="1800" dirty="0"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8" name="四角形: 角を丸くする 1">
            <a:extLst>
              <a:ext uri="{FF2B5EF4-FFF2-40B4-BE49-F238E27FC236}">
                <a16:creationId xmlns:a16="http://schemas.microsoft.com/office/drawing/2014/main" id="{A270A1DF-8A3F-A845-A595-DF28AFC21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23" y="2520542"/>
            <a:ext cx="1414899" cy="822703"/>
          </a:xfrm>
          <a:prstGeom prst="roundRect">
            <a:avLst>
              <a:gd name="adj" fmla="val 16667"/>
            </a:avLst>
          </a:prstGeom>
          <a:solidFill>
            <a:srgbClr val="DEEAF6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定員</a:t>
            </a:r>
            <a:endParaRPr kumimoji="0" lang="ja-JP" altLang="ja-JP" sz="40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098D9D9-B289-3645-B998-923B9F690F8C}"/>
              </a:ext>
            </a:extLst>
          </p:cNvPr>
          <p:cNvSpPr txBox="1"/>
          <p:nvPr/>
        </p:nvSpPr>
        <p:spPr>
          <a:xfrm>
            <a:off x="6905244" y="3512036"/>
            <a:ext cx="161935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令和4年</a:t>
            </a:r>
            <a:endParaRPr kumimoji="0" lang="en-US" altLang="ja-JP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ja-JP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7月3日</a:t>
            </a:r>
            <a:r>
              <a:rPr kumimoji="0" lang="en-US" altLang="ja-JP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(</a:t>
            </a:r>
            <a:r>
              <a:rPr kumimoji="0" lang="ja-JP" altLang="ja-JP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日</a:t>
            </a:r>
            <a:r>
              <a:rPr kumimoji="0" lang="en-US" altLang="ja-JP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A0670F2-898E-2C44-9C97-BB901334110F}"/>
              </a:ext>
            </a:extLst>
          </p:cNvPr>
          <p:cNvSpPr txBox="1"/>
          <p:nvPr/>
        </p:nvSpPr>
        <p:spPr>
          <a:xfrm>
            <a:off x="6909360" y="2605870"/>
            <a:ext cx="25603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ja-JP" sz="2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定員</a:t>
            </a:r>
            <a:r>
              <a:rPr kumimoji="0" lang="en-US" altLang="ja-JP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150</a:t>
            </a:r>
            <a:r>
              <a:rPr kumimoji="0" lang="ja-JP" altLang="ja-JP" sz="2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名</a:t>
            </a:r>
            <a:endParaRPr kumimoji="0" lang="en-US" altLang="ja-JP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超えた場合は抽選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となります</a:t>
            </a:r>
            <a:endParaRPr kumimoji="0" lang="ja-JP" altLang="ja-JP" sz="12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51" name="四角形: 角を丸くする 1">
            <a:extLst>
              <a:ext uri="{FF2B5EF4-FFF2-40B4-BE49-F238E27FC236}">
                <a16:creationId xmlns:a16="http://schemas.microsoft.com/office/drawing/2014/main" id="{6A44E0CA-F94E-2643-AC91-A369C94C0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12" y="4364140"/>
            <a:ext cx="1425139" cy="822703"/>
          </a:xfrm>
          <a:prstGeom prst="roundRect">
            <a:avLst>
              <a:gd name="adj" fmla="val 16667"/>
            </a:avLst>
          </a:prstGeom>
          <a:solidFill>
            <a:srgbClr val="DEEAF6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申込方法</a:t>
            </a:r>
            <a:endParaRPr kumimoji="0" lang="ja-JP" altLang="ja-JP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55" name="四角形: 角を丸くする 1">
            <a:extLst>
              <a:ext uri="{FF2B5EF4-FFF2-40B4-BE49-F238E27FC236}">
                <a16:creationId xmlns:a16="http://schemas.microsoft.com/office/drawing/2014/main" id="{BBC75A33-CE6B-F348-B5C2-D451C929E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12" y="5283762"/>
            <a:ext cx="1425139" cy="1134075"/>
          </a:xfrm>
          <a:prstGeom prst="roundRect">
            <a:avLst>
              <a:gd name="adj" fmla="val 16667"/>
            </a:avLst>
          </a:prstGeom>
          <a:solidFill>
            <a:srgbClr val="DEEAF6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支払方法</a:t>
            </a:r>
            <a:endParaRPr kumimoji="0" lang="ja-JP" altLang="ja-JP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56" name="四角形: 角を丸くする 1">
            <a:extLst>
              <a:ext uri="{FF2B5EF4-FFF2-40B4-BE49-F238E27FC236}">
                <a16:creationId xmlns:a16="http://schemas.microsoft.com/office/drawing/2014/main" id="{82AB9836-22E9-D847-94D1-7AB82B2EA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12" y="6517340"/>
            <a:ext cx="1425139" cy="1190958"/>
          </a:xfrm>
          <a:prstGeom prst="roundRect">
            <a:avLst>
              <a:gd name="adj" fmla="val 10137"/>
            </a:avLst>
          </a:prstGeom>
          <a:solidFill>
            <a:srgbClr val="DEEAF6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キャンセル</a:t>
            </a:r>
            <a:endParaRPr kumimoji="0" lang="en-US" altLang="ja-JP" sz="1800" dirty="0"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規定</a:t>
            </a:r>
            <a:endParaRPr kumimoji="0" lang="ja-JP" altLang="ja-JP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5EB227F0-6125-3F49-A6D8-320CC17C7BF0}"/>
              </a:ext>
            </a:extLst>
          </p:cNvPr>
          <p:cNvSpPr txBox="1"/>
          <p:nvPr/>
        </p:nvSpPr>
        <p:spPr>
          <a:xfrm>
            <a:off x="1747141" y="4329215"/>
            <a:ext cx="77115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フィッシュパス限定受付</a:t>
            </a:r>
            <a:r>
              <a:rPr kumimoji="0" lang="ja-JP" alt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となります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（</a:t>
            </a:r>
            <a:r>
              <a:rPr kumimoji="0" lang="en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https://</a:t>
            </a:r>
            <a:r>
              <a:rPr kumimoji="0" lang="en" altLang="ja-JP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www.fishpass.co.jp</a:t>
            </a:r>
            <a:r>
              <a:rPr kumimoji="0" lang="en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/news/archives/21117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）</a:t>
            </a:r>
            <a:endParaRPr kumimoji="0" lang="en" altLang="ja-JP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ja-JP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令和</a:t>
            </a:r>
            <a:r>
              <a:rPr kumimoji="0" lang="en-US" altLang="ja-JP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4</a:t>
            </a:r>
            <a:r>
              <a:rPr kumimoji="0" lang="ja-JP" altLang="ja-JP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年</a:t>
            </a:r>
            <a:r>
              <a:rPr kumimoji="0" lang="en" altLang="ja-JP" sz="16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6</a:t>
            </a:r>
            <a:r>
              <a:rPr kumimoji="0" lang="ja-JP" alt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18</a:t>
            </a:r>
            <a:r>
              <a:rPr kumimoji="0" lang="ja-JP" alt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日</a:t>
            </a:r>
            <a:r>
              <a:rPr kumimoji="0" lang="en-US" altLang="ja-JP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〜</a:t>
            </a:r>
            <a:r>
              <a:rPr kumimoji="0" lang="ja-JP" alt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申込開始します。大内山川漁協への直接申込は出来ません。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663BE0C-9F8E-9F44-95AE-A53A8B658610}"/>
              </a:ext>
            </a:extLst>
          </p:cNvPr>
          <p:cNvSpPr txBox="1"/>
          <p:nvPr/>
        </p:nvSpPr>
        <p:spPr>
          <a:xfrm>
            <a:off x="1756923" y="6547371"/>
            <a:ext cx="76710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主催者都合での中止決定の場合は、参加費及びセットで購入された入川料を返金いたします。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お客様都合でのキャンセルの場合、［令和</a:t>
            </a:r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年</a:t>
            </a:r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7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14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日 </a:t>
            </a:r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17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時まで］にご連絡いただければ、参加費を返金いたします。</a:t>
            </a:r>
            <a:endParaRPr kumimoji="0" lang="en-US" altLang="ja-JP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但し、別途手数料</a:t>
            </a:r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1,000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円（現金書留、銀行振込代＋事務手数料）がかかります。</a:t>
            </a:r>
            <a:endParaRPr kumimoji="0" lang="en-US" altLang="ja-JP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返送に日数がかかる場合がございますのでご容赦ください。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7B3CFAC-74C4-5B40-BAF7-26A0267635FA}"/>
              </a:ext>
            </a:extLst>
          </p:cNvPr>
          <p:cNvSpPr txBox="1"/>
          <p:nvPr/>
        </p:nvSpPr>
        <p:spPr>
          <a:xfrm>
            <a:off x="1738994" y="9836404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原則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［</a:t>
            </a: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大会前日の正午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］</a:t>
            </a: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に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、</a:t>
            </a:r>
            <a:endParaRPr kumimoji="0" lang="en-US" altLang="ja-JP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大内山川ホームページにて発表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いた</a:t>
            </a: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します。</a:t>
            </a:r>
            <a:endParaRPr kumimoji="0" lang="ja-JP" altLang="en-US" sz="14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2" name="四角形: 角を丸くする 1">
            <a:extLst>
              <a:ext uri="{FF2B5EF4-FFF2-40B4-BE49-F238E27FC236}">
                <a16:creationId xmlns:a16="http://schemas.microsoft.com/office/drawing/2014/main" id="{FCB12969-A90C-A041-9A95-85569F644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12" y="7807800"/>
            <a:ext cx="1425139" cy="822703"/>
          </a:xfrm>
          <a:prstGeom prst="roundRect">
            <a:avLst>
              <a:gd name="adj" fmla="val 16667"/>
            </a:avLst>
          </a:prstGeom>
          <a:solidFill>
            <a:srgbClr val="DEEAF6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競技</a:t>
            </a:r>
            <a:r>
              <a:rPr kumimoji="0" lang="ja-JP" altLang="en-US" sz="18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方法</a:t>
            </a:r>
            <a:endParaRPr kumimoji="0" lang="en-US" altLang="ja-JP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審査基準</a:t>
            </a:r>
            <a:endParaRPr kumimoji="0" lang="ja-JP" altLang="ja-JP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8B42F1E7-DCC6-6343-8CCF-41EB17051CD5}"/>
              </a:ext>
            </a:extLst>
          </p:cNvPr>
          <p:cNvSpPr txBox="1"/>
          <p:nvPr/>
        </p:nvSpPr>
        <p:spPr>
          <a:xfrm>
            <a:off x="1756923" y="7844361"/>
            <a:ext cx="60099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予選３時間、決勝は予選通過者とシード選手で２時間競技を行います。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制限時間内で釣り上げた、囮を含む鮎の総数で審査します。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検量時間内に帰着出来ない場合は失格とします。</a:t>
            </a:r>
          </a:p>
        </p:txBody>
      </p:sp>
      <p:sp>
        <p:nvSpPr>
          <p:cNvPr id="64" name="四角形: 角を丸くする 1">
            <a:extLst>
              <a:ext uri="{FF2B5EF4-FFF2-40B4-BE49-F238E27FC236}">
                <a16:creationId xmlns:a16="http://schemas.microsoft.com/office/drawing/2014/main" id="{0A6ED087-2B57-8549-8A3F-950FC700C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12" y="8727423"/>
            <a:ext cx="1425139" cy="856167"/>
          </a:xfrm>
          <a:prstGeom prst="roundRect">
            <a:avLst>
              <a:gd name="adj" fmla="val 16667"/>
            </a:avLst>
          </a:prstGeom>
          <a:solidFill>
            <a:srgbClr val="DEEAF6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競技</a:t>
            </a:r>
            <a:r>
              <a:rPr kumimoji="0" lang="ja-JP" altLang="en-US" sz="18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規程</a:t>
            </a:r>
            <a:endParaRPr kumimoji="0" lang="ja-JP" altLang="ja-JP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AF72454-3E33-334F-8A9F-160562C98151}"/>
              </a:ext>
            </a:extLst>
          </p:cNvPr>
          <p:cNvSpPr txBox="1"/>
          <p:nvPr/>
        </p:nvSpPr>
        <p:spPr>
          <a:xfrm>
            <a:off x="1756923" y="8700645"/>
            <a:ext cx="61093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おとり</a:t>
            </a: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は２尾（会場で配布）一度に使用できる竿は１本。友釣りに限る。</a:t>
            </a:r>
            <a:endParaRPr kumimoji="0" lang="ja-JP" altLang="ja-JP" sz="12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入川順は、抽選にて決定。競技エリア外の釣りは失格とします。</a:t>
            </a:r>
            <a:endParaRPr kumimoji="0" lang="ja-JP" altLang="ja-JP" sz="12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大会終了後の判定や検量についてのクレームは認めません。</a:t>
            </a:r>
            <a:endParaRPr kumimoji="0" lang="ja-JP" altLang="ja-JP" sz="12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会場スタッフの指示に従って下さい。</a:t>
            </a:r>
            <a:endParaRPr kumimoji="0" lang="ja-JP" altLang="ja-JP" sz="12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66" name="四角形: 角を丸くする 1">
            <a:extLst>
              <a:ext uri="{FF2B5EF4-FFF2-40B4-BE49-F238E27FC236}">
                <a16:creationId xmlns:a16="http://schemas.microsoft.com/office/drawing/2014/main" id="{153025E1-48EF-B347-9216-D5275F143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12" y="10612439"/>
            <a:ext cx="1425139" cy="822703"/>
          </a:xfrm>
          <a:prstGeom prst="roundRect">
            <a:avLst>
              <a:gd name="adj" fmla="val 16667"/>
            </a:avLst>
          </a:prstGeom>
          <a:solidFill>
            <a:srgbClr val="DEEAF6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当日予定</a:t>
            </a:r>
            <a:endParaRPr kumimoji="0" lang="ja-JP" altLang="ja-JP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67" name="四角形: 角を丸くする 1">
            <a:extLst>
              <a:ext uri="{FF2B5EF4-FFF2-40B4-BE49-F238E27FC236}">
                <a16:creationId xmlns:a16="http://schemas.microsoft.com/office/drawing/2014/main" id="{834561E9-CD65-9246-860A-DCAAFBEFF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63" y="2520542"/>
            <a:ext cx="1417637" cy="822703"/>
          </a:xfrm>
          <a:prstGeom prst="roundRect">
            <a:avLst>
              <a:gd name="adj" fmla="val 16667"/>
            </a:avLst>
          </a:prstGeom>
          <a:solidFill>
            <a:srgbClr val="DEEAF6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参加資格</a:t>
            </a:r>
            <a:endParaRPr kumimoji="0" lang="ja-JP" altLang="ja-JP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C7A0B66B-8C75-3B45-82A0-6A12AB7BD625}"/>
              </a:ext>
            </a:extLst>
          </p:cNvPr>
          <p:cNvSpPr txBox="1"/>
          <p:nvPr/>
        </p:nvSpPr>
        <p:spPr>
          <a:xfrm>
            <a:off x="1747140" y="2544567"/>
            <a:ext cx="3659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</a:pPr>
            <a:r>
              <a:rPr kumimoji="0" lang="ja-JP" alt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年齢制限はありません。</a:t>
            </a:r>
            <a:endParaRPr kumimoji="0" lang="en-US" altLang="ja-JP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</a:pPr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※18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才未満の方は保護者の承諾が必要です</a:t>
            </a:r>
            <a:endParaRPr kumimoji="0" lang="en-US" altLang="ja-JP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</a:pPr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代理出場は認めません</a:t>
            </a:r>
            <a:endParaRPr kumimoji="0" lang="ja-JP" altLang="ja-JP" sz="7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7E107B28-889E-604C-88E7-2633481B0D39}"/>
              </a:ext>
            </a:extLst>
          </p:cNvPr>
          <p:cNvSpPr txBox="1"/>
          <p:nvPr/>
        </p:nvSpPr>
        <p:spPr>
          <a:xfrm>
            <a:off x="1818464" y="11562359"/>
            <a:ext cx="5950423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>
                <a:solidFill>
                  <a:schemeClr val="accent1">
                    <a:lumMod val="75000"/>
                  </a:schemeClr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［大内山川 名人杯］受付：フィッシュパス </a:t>
            </a:r>
            <a:endParaRPr lang="en-US" altLang="ja-JP" sz="1400" b="1" dirty="0">
              <a:solidFill>
                <a:schemeClr val="accent1">
                  <a:lumMod val="75000"/>
                </a:schemeClr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algn="ctr"/>
            <a:r>
              <a:rPr lang="ja-JP" altLang="en-US" sz="1400">
                <a:solidFill>
                  <a:schemeClr val="accent1">
                    <a:lumMod val="75000"/>
                  </a:schemeClr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☎︎</a:t>
            </a:r>
            <a:r>
              <a:rPr lang="en-US" altLang="ja-JP" sz="1400" dirty="0">
                <a:solidFill>
                  <a:schemeClr val="accent1">
                    <a:lumMod val="75000"/>
                  </a:schemeClr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0776-67-7335</a:t>
            </a:r>
            <a:r>
              <a:rPr lang="ja-JP" altLang="en-US" sz="1400">
                <a:solidFill>
                  <a:schemeClr val="accent1">
                    <a:lumMod val="75000"/>
                  </a:schemeClr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｜</a:t>
            </a:r>
            <a:r>
              <a:rPr lang="en-US" altLang="ja-JP" sz="1400" dirty="0">
                <a:solidFill>
                  <a:schemeClr val="accent1">
                    <a:lumMod val="75000"/>
                  </a:schemeClr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9:00-17:00</a:t>
            </a:r>
            <a:r>
              <a:rPr lang="ja-JP" altLang="en-US" sz="1400">
                <a:solidFill>
                  <a:schemeClr val="accent1">
                    <a:lumMod val="75000"/>
                  </a:schemeClr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｜土日祝を除く</a:t>
            </a:r>
            <a:endParaRPr lang="en-US" altLang="ja-JP" sz="1400" dirty="0">
              <a:solidFill>
                <a:schemeClr val="accent1">
                  <a:lumMod val="75000"/>
                </a:schemeClr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algn="ctr"/>
            <a:endParaRPr lang="ja-JP" altLang="en-US" sz="500" b="1">
              <a:solidFill>
                <a:schemeClr val="accent1">
                  <a:lumMod val="75000"/>
                </a:schemeClr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algn="ctr"/>
            <a:r>
              <a:rPr lang="en-US" altLang="ja-JP" sz="2400" b="1" dirty="0">
                <a:solidFill>
                  <a:schemeClr val="accent1">
                    <a:lumMod val="75000"/>
                  </a:schemeClr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【</a:t>
            </a:r>
            <a:r>
              <a:rPr lang="ja-JP" altLang="en-US" sz="2400" b="1">
                <a:solidFill>
                  <a:schemeClr val="accent1">
                    <a:lumMod val="75000"/>
                  </a:schemeClr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主催</a:t>
            </a:r>
            <a:r>
              <a:rPr lang="en-US" altLang="ja-JP" sz="2400" b="1" dirty="0">
                <a:solidFill>
                  <a:schemeClr val="accent1">
                    <a:lumMod val="75000"/>
                  </a:schemeClr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】</a:t>
            </a:r>
            <a:r>
              <a:rPr lang="ja-JP" altLang="en-US" sz="2400" b="1">
                <a:solidFill>
                  <a:schemeClr val="accent1">
                    <a:lumMod val="75000"/>
                  </a:schemeClr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大内山川漁業協同組合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BFA626E4-5041-2943-9061-A9F2A4803200}"/>
              </a:ext>
            </a:extLst>
          </p:cNvPr>
          <p:cNvSpPr txBox="1"/>
          <p:nvPr/>
        </p:nvSpPr>
        <p:spPr>
          <a:xfrm>
            <a:off x="7593050" y="9023257"/>
            <a:ext cx="1444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  <a:tab pos="5556250" algn="l"/>
              </a:tabLst>
            </a:pPr>
            <a:r>
              <a:rPr kumimoji="0" lang="ja-JP" altLang="en-US" sz="1600" b="1" i="0" u="none" strike="noStrike" cap="none" normalizeH="0" baseline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申込はコチラ</a:t>
            </a:r>
            <a:endParaRPr kumimoji="0" lang="ja-JP" altLang="ja-JP" sz="900" b="1" i="0" u="none" strike="noStrike" cap="none" normalizeH="0" baseline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ea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2A31A91A-B0A4-CC4E-94F1-29CDA149588D}"/>
              </a:ext>
            </a:extLst>
          </p:cNvPr>
          <p:cNvSpPr txBox="1"/>
          <p:nvPr/>
        </p:nvSpPr>
        <p:spPr>
          <a:xfrm>
            <a:off x="1756923" y="10727340"/>
            <a:ext cx="4594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受付は、午前</a:t>
            </a:r>
            <a:r>
              <a:rPr lang="en-US" altLang="ja-JP" sz="16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6</a:t>
            </a:r>
            <a:r>
              <a:rPr lang="ja-JP" altLang="en-US" sz="160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時～</a:t>
            </a:r>
            <a:r>
              <a:rPr lang="en-US" altLang="ja-JP" sz="16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6</a:t>
            </a:r>
            <a:r>
              <a:rPr lang="ja-JP" altLang="en-US" sz="160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時</a:t>
            </a:r>
            <a:r>
              <a:rPr lang="en-US" altLang="ja-JP" sz="16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30</a:t>
            </a:r>
            <a:r>
              <a:rPr lang="ja-JP" altLang="en-US" sz="160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分まで</a:t>
            </a:r>
            <a:endParaRPr lang="en-US" altLang="ja-JP" sz="1600" dirty="0"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160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受付～開会式～競技～表彰式～お楽しみ抽選会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7E3B74D-56C4-BB4F-A9A3-5570C8558D99}"/>
              </a:ext>
            </a:extLst>
          </p:cNvPr>
          <p:cNvSpPr txBox="1"/>
          <p:nvPr/>
        </p:nvSpPr>
        <p:spPr>
          <a:xfrm>
            <a:off x="1743429" y="5287304"/>
            <a:ext cx="75713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en-US" sz="14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①申込後、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フィッシュパスより当選</a:t>
            </a:r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or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落選の通知があります</a:t>
            </a:r>
            <a:endParaRPr kumimoji="0" lang="en-US" altLang="ja-JP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en-US" sz="14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②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当選通知を受け取られた方は、フィッシュパス案内</a:t>
            </a:r>
            <a:r>
              <a:rPr kumimoji="0" lang="en-US" altLang="ja-JP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URL</a:t>
            </a: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から入金手続きをお願いします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③入金方法は、クレジット払い・コンビニ現金払い・ネット銀行払いを選択いただけます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④入金確認をもって、フィッシュパスより［エントリーナンバー］を通知します</a:t>
            </a:r>
            <a:endParaRPr kumimoji="0" lang="en-US" altLang="ja-JP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ja-JP" alt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以上で、参加受付の完了となります</a:t>
            </a:r>
          </a:p>
        </p:txBody>
      </p:sp>
      <p:sp>
        <p:nvSpPr>
          <p:cNvPr id="75" name="四角形: 角を丸くする 1">
            <a:extLst>
              <a:ext uri="{FF2B5EF4-FFF2-40B4-BE49-F238E27FC236}">
                <a16:creationId xmlns:a16="http://schemas.microsoft.com/office/drawing/2014/main" id="{58C86445-BD22-784D-A1AD-5EC9F9B50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8" y="9686663"/>
            <a:ext cx="1425139" cy="822703"/>
          </a:xfrm>
          <a:prstGeom prst="roundRect">
            <a:avLst>
              <a:gd name="adj" fmla="val 16667"/>
            </a:avLst>
          </a:prstGeom>
          <a:solidFill>
            <a:srgbClr val="DEEAF6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Times New Roman" panose="02020603050405020304" pitchFamily="18" charset="0"/>
              </a:rPr>
              <a:t>大会延期</a:t>
            </a:r>
            <a:endParaRPr kumimoji="0" lang="ja-JP" altLang="ja-JP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50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479</Words>
  <Application>Microsoft Macintosh PowerPoint</Application>
  <PresentationFormat>A3 297x420 mm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Hiragino Kaku Gothic Std W8</vt:lpstr>
      <vt:lpstr>Hiragino Kaku Gothic StdN W8</vt:lpstr>
      <vt:lpstr>Hiragino Mincho Pro W3</vt:lpstr>
      <vt:lpstr>YuKyokasho Medium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黒川 千明</cp:lastModifiedBy>
  <cp:revision>18</cp:revision>
  <cp:lastPrinted>2022-06-17T07:51:24Z</cp:lastPrinted>
  <dcterms:created xsi:type="dcterms:W3CDTF">2022-06-17T05:02:35Z</dcterms:created>
  <dcterms:modified xsi:type="dcterms:W3CDTF">2022-06-17T08:02:50Z</dcterms:modified>
</cp:coreProperties>
</file>